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75" d="100"/>
          <a:sy n="75" d="100"/>
        </p:scale>
        <p:origin x="1128" y="1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 err="1" smtClean="0">
                <a:solidFill>
                  <a:schemeClr val="tx1"/>
                </a:solidFill>
              </a:rPr>
              <a:t>MediaContent</a:t>
            </a:r>
            <a:r>
              <a:rPr lang="zh-CN" altLang="en-US" dirty="0" smtClean="0">
                <a:solidFill>
                  <a:schemeClr val="tx1"/>
                </a:solidFill>
              </a:rPr>
              <a:t>对象</a:t>
            </a:r>
            <a:r>
              <a:rPr lang="en-US" altLang="zh-CN" dirty="0" err="1" smtClean="0">
                <a:solidFill>
                  <a:schemeClr val="tx1"/>
                </a:solidFill>
              </a:rPr>
              <a:t>JSON</a:t>
            </a:r>
            <a:r>
              <a:rPr lang="zh-CN" altLang="en-US" dirty="0" smtClean="0">
                <a:solidFill>
                  <a:schemeClr val="tx1"/>
                </a:solidFill>
              </a:rPr>
              <a:t>操作</a:t>
            </a:r>
            <a:r>
              <a:rPr lang="zh-CN" altLang="en-US" dirty="0" smtClean="0">
                <a:solidFill>
                  <a:schemeClr val="tx1"/>
                </a:solidFill>
              </a:rPr>
              <a:t>运行</a:t>
            </a:r>
            <a:r>
              <a:rPr lang="en-US" altLang="zh-CN" dirty="0" smtClean="0">
                <a:solidFill>
                  <a:schemeClr val="tx1"/>
                </a:solidFill>
              </a:rPr>
              <a:t>10</a:t>
            </a:r>
            <a:r>
              <a:rPr lang="zh-CN" altLang="en-US" dirty="0" smtClean="0">
                <a:solidFill>
                  <a:schemeClr val="tx1"/>
                </a:solidFill>
              </a:rPr>
              <a:t>万次</a:t>
            </a:r>
            <a:endParaRPr lang="zh-CN" altLang="en-US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序列化</c:v>
                </c:pt>
              </c:strCache>
            </c:strRef>
          </c:tx>
          <c:spPr>
            <a:solidFill>
              <a:srgbClr val="955A9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redkale-convert</c:v>
                </c:pt>
                <c:pt idx="1">
                  <c:v>fastjson 1.2.7</c:v>
                </c:pt>
                <c:pt idx="2">
                  <c:v>jackson 2.7.2</c:v>
                </c:pt>
                <c:pt idx="3">
                  <c:v>google-gson 2.4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470</c:v>
                </c:pt>
                <c:pt idx="1">
                  <c:v>512</c:v>
                </c:pt>
                <c:pt idx="2">
                  <c:v>505</c:v>
                </c:pt>
                <c:pt idx="3">
                  <c:v>1680</c:v>
                </c:pt>
              </c:numCache>
            </c:numRef>
          </c:val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反序列化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redkale-convert</c:v>
                </c:pt>
                <c:pt idx="1">
                  <c:v>fastjson 1.2.7</c:v>
                </c:pt>
                <c:pt idx="2">
                  <c:v>jackson 2.7.2</c:v>
                </c:pt>
                <c:pt idx="3">
                  <c:v>google-gson 2.4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555</c:v>
                </c:pt>
                <c:pt idx="1">
                  <c:v>332</c:v>
                </c:pt>
                <c:pt idx="2">
                  <c:v>793</c:v>
                </c:pt>
                <c:pt idx="3">
                  <c:v>1407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30"/>
        <c:overlap val="-20"/>
        <c:axId val="130944080"/>
        <c:axId val="130945760"/>
      </c:barChart>
      <c:catAx>
        <c:axId val="130944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0945760"/>
        <c:crosses val="autoZero"/>
        <c:auto val="1"/>
        <c:lblAlgn val="ctr"/>
        <c:lblOffset val="100"/>
        <c:noMultiLvlLbl val="0"/>
      </c:catAx>
      <c:valAx>
        <c:axId val="13094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 dirty="0" smtClean="0"/>
                  <a:t>单位</a:t>
                </a:r>
                <a:r>
                  <a:rPr lang="en-US" altLang="zh-CN" dirty="0" smtClean="0"/>
                  <a:t>:</a:t>
                </a:r>
                <a:r>
                  <a:rPr lang="en-US" altLang="zh-CN" baseline="0" dirty="0" smtClean="0"/>
                  <a:t> </a:t>
                </a:r>
                <a:r>
                  <a:rPr lang="zh-CN" altLang="en-US" baseline="0" dirty="0" smtClean="0"/>
                  <a:t>毫秒</a:t>
                </a:r>
                <a:endParaRPr lang="zh-CN" alt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094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solidFill>
            <a:schemeClr val="tx2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 err="1" smtClean="0">
                <a:solidFill>
                  <a:schemeClr val="tx1"/>
                </a:solidFill>
              </a:rPr>
              <a:t>MediaContent</a:t>
            </a:r>
            <a:r>
              <a:rPr lang="zh-CN" altLang="en-US" dirty="0" smtClean="0">
                <a:solidFill>
                  <a:schemeClr val="tx1"/>
                </a:solidFill>
              </a:rPr>
              <a:t>对象</a:t>
            </a:r>
            <a:r>
              <a:rPr lang="en-US" altLang="zh-CN" dirty="0" smtClean="0">
                <a:solidFill>
                  <a:schemeClr val="tx1"/>
                </a:solidFill>
              </a:rPr>
              <a:t>(</a:t>
            </a:r>
            <a:r>
              <a:rPr lang="zh-CN" altLang="en-US" dirty="0" smtClean="0">
                <a:solidFill>
                  <a:schemeClr val="tx1"/>
                </a:solidFill>
              </a:rPr>
              <a:t>含负数值</a:t>
            </a:r>
            <a:r>
              <a:rPr lang="en-US" altLang="zh-CN" dirty="0" smtClean="0">
                <a:solidFill>
                  <a:schemeClr val="tx1"/>
                </a:solidFill>
              </a:rPr>
              <a:t>)</a:t>
            </a:r>
            <a:r>
              <a:rPr lang="en-US" altLang="zh-CN" dirty="0" err="1" smtClean="0">
                <a:solidFill>
                  <a:schemeClr val="tx1"/>
                </a:solidFill>
              </a:rPr>
              <a:t>JSON</a:t>
            </a:r>
            <a:r>
              <a:rPr lang="zh-CN" altLang="en-US" dirty="0" smtClean="0">
                <a:solidFill>
                  <a:schemeClr val="tx1"/>
                </a:solidFill>
              </a:rPr>
              <a:t>操作运行</a:t>
            </a:r>
            <a:r>
              <a:rPr lang="en-US" altLang="zh-CN" dirty="0" smtClean="0">
                <a:solidFill>
                  <a:schemeClr val="tx1"/>
                </a:solidFill>
              </a:rPr>
              <a:t>10</a:t>
            </a:r>
            <a:r>
              <a:rPr lang="zh-CN" altLang="en-US" dirty="0" smtClean="0">
                <a:solidFill>
                  <a:schemeClr val="tx1"/>
                </a:solidFill>
              </a:rPr>
              <a:t>万次</a:t>
            </a:r>
            <a:endParaRPr lang="zh-CN" altLang="en-US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序列化</c:v>
                </c:pt>
              </c:strCache>
            </c:strRef>
          </c:tx>
          <c:spPr>
            <a:solidFill>
              <a:srgbClr val="955A9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redkale-convert</c:v>
                </c:pt>
                <c:pt idx="1">
                  <c:v>fastjson 1.2.7</c:v>
                </c:pt>
                <c:pt idx="2">
                  <c:v>jackson 2.7.2</c:v>
                </c:pt>
                <c:pt idx="3">
                  <c:v>google-gson 2.4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463</c:v>
                </c:pt>
                <c:pt idx="1">
                  <c:v>576</c:v>
                </c:pt>
                <c:pt idx="2">
                  <c:v>489</c:v>
                </c:pt>
                <c:pt idx="3">
                  <c:v>1702</c:v>
                </c:pt>
              </c:numCache>
            </c:numRef>
          </c:val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反序列化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redkale-convert</c:v>
                </c:pt>
                <c:pt idx="1">
                  <c:v>fastjson 1.2.7</c:v>
                </c:pt>
                <c:pt idx="2">
                  <c:v>jackson 2.7.2</c:v>
                </c:pt>
                <c:pt idx="3">
                  <c:v>google-gson 2.4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572</c:v>
                </c:pt>
                <c:pt idx="1">
                  <c:v>1363</c:v>
                </c:pt>
                <c:pt idx="2">
                  <c:v>840</c:v>
                </c:pt>
                <c:pt idx="3">
                  <c:v>1500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30"/>
        <c:overlap val="-20"/>
        <c:axId val="296897728"/>
        <c:axId val="296897168"/>
      </c:barChart>
      <c:catAx>
        <c:axId val="296897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6897168"/>
        <c:crosses val="autoZero"/>
        <c:auto val="1"/>
        <c:lblAlgn val="ctr"/>
        <c:lblOffset val="100"/>
        <c:noMultiLvlLbl val="0"/>
      </c:catAx>
      <c:valAx>
        <c:axId val="29689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 dirty="0" smtClean="0"/>
                  <a:t>单位</a:t>
                </a:r>
                <a:r>
                  <a:rPr lang="zh-CN" altLang="en-US" baseline="0" dirty="0" smtClean="0"/>
                  <a:t> </a:t>
                </a:r>
                <a:r>
                  <a:rPr lang="en-US" altLang="zh-CN" baseline="0" dirty="0" smtClean="0"/>
                  <a:t>:</a:t>
                </a:r>
                <a:r>
                  <a:rPr lang="zh-CN" altLang="en-US" baseline="0" dirty="0" smtClean="0"/>
                  <a:t> 毫秒</a:t>
                </a:r>
                <a:endParaRPr lang="zh-CN" alt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689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solidFill>
            <a:schemeClr val="tx2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 err="1" smtClean="0">
                <a:solidFill>
                  <a:schemeClr val="tx1"/>
                </a:solidFill>
              </a:rPr>
              <a:t>ConvertRecord</a:t>
            </a:r>
            <a:r>
              <a:rPr lang="zh-CN" altLang="en-US" dirty="0" smtClean="0">
                <a:solidFill>
                  <a:schemeClr val="tx1"/>
                </a:solidFill>
              </a:rPr>
              <a:t>对象</a:t>
            </a:r>
            <a:r>
              <a:rPr lang="en-US" altLang="zh-CN" dirty="0" err="1" smtClean="0">
                <a:solidFill>
                  <a:schemeClr val="tx1"/>
                </a:solidFill>
              </a:rPr>
              <a:t>JSON</a:t>
            </a:r>
            <a:r>
              <a:rPr lang="zh-CN" altLang="en-US" dirty="0" smtClean="0">
                <a:solidFill>
                  <a:schemeClr val="tx1"/>
                </a:solidFill>
              </a:rPr>
              <a:t>操作</a:t>
            </a:r>
            <a:r>
              <a:rPr lang="zh-CN" altLang="en-US" dirty="0" smtClean="0">
                <a:solidFill>
                  <a:schemeClr val="tx1"/>
                </a:solidFill>
              </a:rPr>
              <a:t>运行</a:t>
            </a:r>
            <a:r>
              <a:rPr lang="en-US" altLang="zh-CN" dirty="0" smtClean="0">
                <a:solidFill>
                  <a:schemeClr val="tx1"/>
                </a:solidFill>
              </a:rPr>
              <a:t>10</a:t>
            </a:r>
            <a:r>
              <a:rPr lang="zh-CN" altLang="en-US" dirty="0" smtClean="0">
                <a:solidFill>
                  <a:schemeClr val="tx1"/>
                </a:solidFill>
              </a:rPr>
              <a:t>万次</a:t>
            </a:r>
            <a:endParaRPr lang="zh-CN" altLang="en-US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序列化</c:v>
                </c:pt>
              </c:strCache>
            </c:strRef>
          </c:tx>
          <c:spPr>
            <a:solidFill>
              <a:srgbClr val="955A9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redkale-convert</c:v>
                </c:pt>
                <c:pt idx="1">
                  <c:v>fastjson 1.2.7</c:v>
                </c:pt>
                <c:pt idx="2">
                  <c:v>jackson 2.7.2</c:v>
                </c:pt>
                <c:pt idx="3">
                  <c:v>google-gson 2.4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310</c:v>
                </c:pt>
                <c:pt idx="1">
                  <c:v>400</c:v>
                </c:pt>
                <c:pt idx="2">
                  <c:v>320</c:v>
                </c:pt>
                <c:pt idx="3">
                  <c:v>1390</c:v>
                </c:pt>
              </c:numCache>
            </c:numRef>
          </c:val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反序列化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redkale-convert</c:v>
                </c:pt>
                <c:pt idx="1">
                  <c:v>fastjson 1.2.7</c:v>
                </c:pt>
                <c:pt idx="2">
                  <c:v>jackson 2.7.2</c:v>
                </c:pt>
                <c:pt idx="3">
                  <c:v>google-gson 2.4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300</c:v>
                </c:pt>
                <c:pt idx="1">
                  <c:v>1506</c:v>
                </c:pt>
                <c:pt idx="2">
                  <c:v>603</c:v>
                </c:pt>
                <c:pt idx="3">
                  <c:v>1206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30"/>
        <c:overlap val="-20"/>
        <c:axId val="290239760"/>
        <c:axId val="290240320"/>
      </c:barChart>
      <c:catAx>
        <c:axId val="290239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0240320"/>
        <c:crosses val="autoZero"/>
        <c:auto val="1"/>
        <c:lblAlgn val="ctr"/>
        <c:lblOffset val="100"/>
        <c:noMultiLvlLbl val="0"/>
      </c:catAx>
      <c:valAx>
        <c:axId val="29024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zh-CN" sz="1800" b="1" i="0" baseline="0" dirty="0" smtClean="0">
                    <a:effectLst/>
                  </a:rPr>
                  <a:t>单位 </a:t>
                </a:r>
                <a:r>
                  <a:rPr lang="en-US" altLang="zh-CN" sz="1800" b="1" i="0" baseline="0" dirty="0" smtClean="0">
                    <a:effectLst/>
                  </a:rPr>
                  <a:t>:</a:t>
                </a:r>
                <a:r>
                  <a:rPr lang="zh-CN" altLang="zh-CN" sz="1800" b="1" i="0" baseline="0" dirty="0" smtClean="0">
                    <a:effectLst/>
                  </a:rPr>
                  <a:t> 毫秒</a:t>
                </a:r>
                <a:endParaRPr lang="zh-CN" altLang="zh-CN" dirty="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023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solidFill>
            <a:schemeClr val="tx2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E92AF-48AD-421C-9E27-259A8DFB2899}" type="datetimeFigureOut">
              <a:rPr lang="zh-CN" altLang="en-US" smtClean="0"/>
              <a:t>2016-03-02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C81-F940-4F2A-8916-86FB48053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418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E92AF-48AD-421C-9E27-259A8DFB2899}" type="datetimeFigureOut">
              <a:rPr lang="zh-CN" altLang="en-US" smtClean="0"/>
              <a:t>2016-03-02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C81-F940-4F2A-8916-86FB48053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447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E92AF-48AD-421C-9E27-259A8DFB2899}" type="datetimeFigureOut">
              <a:rPr lang="zh-CN" altLang="en-US" smtClean="0"/>
              <a:t>2016-03-02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C81-F940-4F2A-8916-86FB48053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177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E92AF-48AD-421C-9E27-259A8DFB2899}" type="datetimeFigureOut">
              <a:rPr lang="zh-CN" altLang="en-US" smtClean="0"/>
              <a:t>2016-03-02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C81-F940-4F2A-8916-86FB48053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522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E92AF-48AD-421C-9E27-259A8DFB2899}" type="datetimeFigureOut">
              <a:rPr lang="zh-CN" altLang="en-US" smtClean="0"/>
              <a:t>2016-03-02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C81-F940-4F2A-8916-86FB48053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815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E92AF-48AD-421C-9E27-259A8DFB2899}" type="datetimeFigureOut">
              <a:rPr lang="zh-CN" altLang="en-US" smtClean="0"/>
              <a:t>2016-03-02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C81-F940-4F2A-8916-86FB48053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862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E92AF-48AD-421C-9E27-259A8DFB2899}" type="datetimeFigureOut">
              <a:rPr lang="zh-CN" altLang="en-US" smtClean="0"/>
              <a:t>2016-03-02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C81-F940-4F2A-8916-86FB48053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643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E92AF-48AD-421C-9E27-259A8DFB2899}" type="datetimeFigureOut">
              <a:rPr lang="zh-CN" altLang="en-US" smtClean="0"/>
              <a:t>2016-03-02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C81-F940-4F2A-8916-86FB48053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9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E92AF-48AD-421C-9E27-259A8DFB2899}" type="datetimeFigureOut">
              <a:rPr lang="zh-CN" altLang="en-US" smtClean="0"/>
              <a:t>2016-03-02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C81-F940-4F2A-8916-86FB48053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501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E92AF-48AD-421C-9E27-259A8DFB2899}" type="datetimeFigureOut">
              <a:rPr lang="zh-CN" altLang="en-US" smtClean="0"/>
              <a:t>2016-03-02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C81-F940-4F2A-8916-86FB48053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35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E92AF-48AD-421C-9E27-259A8DFB2899}" type="datetimeFigureOut">
              <a:rPr lang="zh-CN" altLang="en-US" smtClean="0"/>
              <a:t>2016-03-02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93C81-F940-4F2A-8916-86FB48053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530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E92AF-48AD-421C-9E27-259A8DFB2899}" type="datetimeFigureOut">
              <a:rPr lang="zh-CN" altLang="en-US" smtClean="0"/>
              <a:t>2016-03-02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93C81-F940-4F2A-8916-86FB48053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9069607"/>
              </p:ext>
            </p:extLst>
          </p:nvPr>
        </p:nvGraphicFramePr>
        <p:xfrm>
          <a:off x="107504" y="1049519"/>
          <a:ext cx="8641209" cy="5115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7590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7167382"/>
              </p:ext>
            </p:extLst>
          </p:nvPr>
        </p:nvGraphicFramePr>
        <p:xfrm>
          <a:off x="107504" y="1049519"/>
          <a:ext cx="8641209" cy="5115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4586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4630550"/>
              </p:ext>
            </p:extLst>
          </p:nvPr>
        </p:nvGraphicFramePr>
        <p:xfrm>
          <a:off x="107504" y="1049519"/>
          <a:ext cx="8641209" cy="5115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4772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38</Words>
  <Application>Microsoft Office PowerPoint</Application>
  <PresentationFormat>宽屏</PresentationFormat>
  <Paragraphs>6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张先生</dc:creator>
  <cp:lastModifiedBy>张先生</cp:lastModifiedBy>
  <cp:revision>7</cp:revision>
  <dcterms:created xsi:type="dcterms:W3CDTF">2016-03-02T06:42:29Z</dcterms:created>
  <dcterms:modified xsi:type="dcterms:W3CDTF">2016-03-02T06:55:26Z</dcterms:modified>
</cp:coreProperties>
</file>